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48E7B6B-6450-4F9A-8A90-2C8BE3B41B69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74AEEE0-8D32-4BE6-8F7D-78CE7A3D3EBC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989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7B6B-6450-4F9A-8A90-2C8BE3B41B69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EEE0-8D32-4BE6-8F7D-78CE7A3D3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096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7B6B-6450-4F9A-8A90-2C8BE3B41B69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EEE0-8D32-4BE6-8F7D-78CE7A3D3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59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7B6B-6450-4F9A-8A90-2C8BE3B41B69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EEE0-8D32-4BE6-8F7D-78CE7A3D3EB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5951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7B6B-6450-4F9A-8A90-2C8BE3B41B69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EEE0-8D32-4BE6-8F7D-78CE7A3D3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415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7B6B-6450-4F9A-8A90-2C8BE3B41B69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EEE0-8D32-4BE6-8F7D-78CE7A3D3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121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7B6B-6450-4F9A-8A90-2C8BE3B41B69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EEE0-8D32-4BE6-8F7D-78CE7A3D3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288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7B6B-6450-4F9A-8A90-2C8BE3B41B69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EEE0-8D32-4BE6-8F7D-78CE7A3D3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006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7B6B-6450-4F9A-8A90-2C8BE3B41B69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EEE0-8D32-4BE6-8F7D-78CE7A3D3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96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7B6B-6450-4F9A-8A90-2C8BE3B41B69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EEE0-8D32-4BE6-8F7D-78CE7A3D3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680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7B6B-6450-4F9A-8A90-2C8BE3B41B69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EEE0-8D32-4BE6-8F7D-78CE7A3D3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32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7B6B-6450-4F9A-8A90-2C8BE3B41B69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EEE0-8D32-4BE6-8F7D-78CE7A3D3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470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7B6B-6450-4F9A-8A90-2C8BE3B41B69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EEE0-8D32-4BE6-8F7D-78CE7A3D3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07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7B6B-6450-4F9A-8A90-2C8BE3B41B69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EEE0-8D32-4BE6-8F7D-78CE7A3D3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545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7B6B-6450-4F9A-8A90-2C8BE3B41B69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EEE0-8D32-4BE6-8F7D-78CE7A3D3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3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7B6B-6450-4F9A-8A90-2C8BE3B41B69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EEE0-8D32-4BE6-8F7D-78CE7A3D3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565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7B6B-6450-4F9A-8A90-2C8BE3B41B69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EEE0-8D32-4BE6-8F7D-78CE7A3D3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984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48E7B6B-6450-4F9A-8A90-2C8BE3B41B69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4AEEE0-8D32-4BE6-8F7D-78CE7A3D3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98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img228.pdf" TargetMode="External"/><Relationship Id="rId4" Type="http://schemas.openxmlformats.org/officeDocument/2006/relationships/hyperlink" Target="img227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328449">
            <a:off x="902789" y="1792811"/>
            <a:ext cx="6859082" cy="23876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  <a:effectLst/>
              </a:rPr>
              <a:t>"Использование статистических данных как средство формирования и проверки умения устанавливать причинно-следственные связи"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399441">
            <a:off x="1734071" y="4689746"/>
            <a:ext cx="6664038" cy="1975654"/>
          </a:xfrm>
        </p:spPr>
        <p:txBody>
          <a:bodyPr>
            <a:noAutofit/>
          </a:bodyPr>
          <a:lstStyle/>
          <a:p>
            <a:r>
              <a:rPr lang="ru-RU" sz="1600" i="1" cap="none" dirty="0" smtClean="0">
                <a:solidFill>
                  <a:schemeClr val="tx1"/>
                </a:solidFill>
                <a:effectLst/>
              </a:rPr>
              <a:t>Юшкова А.В., учитель английского языка;  Фотеева В.А., учитель химии;                                                                                                                          Золотухина С.В., педагог-организатор ОБЖ;                                                                 Хасанова С.П., </a:t>
            </a:r>
            <a:r>
              <a:rPr lang="ru-RU" sz="1600" i="1" cap="none" dirty="0" err="1" smtClean="0">
                <a:solidFill>
                  <a:schemeClr val="tx1"/>
                </a:solidFill>
                <a:effectLst/>
              </a:rPr>
              <a:t>Катыгина</a:t>
            </a:r>
            <a:r>
              <a:rPr lang="ru-RU" sz="1600" i="1" cap="none" dirty="0" smtClean="0">
                <a:solidFill>
                  <a:schemeClr val="tx1"/>
                </a:solidFill>
                <a:effectLst/>
              </a:rPr>
              <a:t> М.А., учителя русского языка и литературы;                                                                                      Лопатина Г.В., учитель физики;  Вялых М.А., учитель начальных классов</a:t>
            </a:r>
            <a:r>
              <a:rPr lang="ru-RU" sz="1600" i="1" cap="none" dirty="0" smtClean="0">
                <a:solidFill>
                  <a:schemeClr val="bg1"/>
                </a:solidFill>
                <a:effectLst/>
              </a:rPr>
              <a:t>.</a:t>
            </a:r>
            <a:endParaRPr lang="ru-RU" sz="1600" i="1" cap="none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373028">
            <a:off x="526129" y="179613"/>
            <a:ext cx="70762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Апробационная</a:t>
            </a:r>
            <a:r>
              <a:rPr lang="ru-RU" sz="2800" dirty="0" smtClean="0"/>
              <a:t> площадка </a:t>
            </a:r>
          </a:p>
          <a:p>
            <a:pPr algn="ctr"/>
            <a:r>
              <a:rPr lang="ru-RU" sz="2800" dirty="0" smtClean="0"/>
              <a:t>МАОУ «СОШ №12 им. </a:t>
            </a:r>
            <a:r>
              <a:rPr lang="ru-RU" sz="2800" dirty="0" err="1" smtClean="0"/>
              <a:t>В.Ф.Маргелова</a:t>
            </a:r>
            <a:r>
              <a:rPr lang="ru-RU" sz="2800" dirty="0" smtClean="0"/>
              <a:t>»                      г. Кунгура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8260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56060" y="978736"/>
            <a:ext cx="7636776" cy="147857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cap="none" dirty="0" err="1" smtClean="0"/>
              <a:t>Метапредметный</a:t>
            </a:r>
            <a:r>
              <a:rPr lang="ru-RU" cap="none" dirty="0" smtClean="0"/>
              <a:t> результат: умение  устанавливать причинно-следственные связи</a:t>
            </a:r>
            <a:endParaRPr lang="ru-RU" cap="none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56060" y="2249487"/>
            <a:ext cx="7636776" cy="3541714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  <a:defRPr/>
            </a:pPr>
            <a:r>
              <a:rPr lang="ru-RU" sz="2800" b="1" u="sng" dirty="0" smtClean="0"/>
              <a:t>Конкретизированный </a:t>
            </a:r>
            <a:r>
              <a:rPr lang="ru-RU" sz="2800" b="1" u="sng" dirty="0" err="1" smtClean="0"/>
              <a:t>метапредметный</a:t>
            </a:r>
            <a:r>
              <a:rPr lang="ru-RU" sz="2800" b="1" u="sng" dirty="0" smtClean="0"/>
              <a:t> результат</a:t>
            </a:r>
            <a:r>
              <a:rPr lang="ru-RU" sz="2800" b="1" dirty="0"/>
              <a:t>:</a:t>
            </a:r>
            <a:r>
              <a:rPr lang="ru-RU" sz="2800" dirty="0"/>
              <a:t> </a:t>
            </a:r>
            <a:r>
              <a:rPr lang="ru-RU" sz="2800" i="1" dirty="0" smtClean="0"/>
              <a:t>умение формулировать причинно- следственные связи на основе статистических данных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13975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60" y="400804"/>
            <a:ext cx="7429499" cy="147857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Краткосрочный курс                                                  «Предупрежден – Вооружен!»                        8 класс (6 часов)</a:t>
            </a:r>
            <a:endParaRPr lang="ru-RU" dirty="0"/>
          </a:p>
        </p:txBody>
      </p:sp>
      <p:pic>
        <p:nvPicPr>
          <p:cNvPr id="1028" name="Picture 4" descr="https://arhivurokov.ru/multiurok/html/2017/01/09/s_587360ee42177/img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3" t="15677" r="4244" b="9860"/>
          <a:stretch/>
        </p:blipFill>
        <p:spPr bwMode="auto">
          <a:xfrm>
            <a:off x="3026548" y="2188441"/>
            <a:ext cx="3088521" cy="401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02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49" y="170103"/>
            <a:ext cx="7797662" cy="1151965"/>
          </a:xfrm>
        </p:spPr>
        <p:txBody>
          <a:bodyPr/>
          <a:lstStyle/>
          <a:p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Входная диагностика 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14349" y="898524"/>
            <a:ext cx="8168477" cy="11033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 action="ppaction://hlinksldjump"/>
              </a:rPr>
              <a:t>Статистика пожаров в Пермском крае за 2017 год</a:t>
            </a:r>
            <a:endParaRPr lang="ru-RU" sz="2800" cap="non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14349" y="2092987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114300" dist="38100" dir="2700000" algn="tl">
                    <a:srgbClr val="000000">
                      <a:alpha val="2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Итоговая диагностика 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76860" y="3111050"/>
            <a:ext cx="7504475" cy="1103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>
                <a:effectLst/>
                <a:hlinkClick r:id="rId3" action="ppaction://hlinksldjump"/>
              </a:rPr>
              <a:t>Положение дел с травматизмом граждан на территории Свердловской железной дороги</a:t>
            </a:r>
            <a:endParaRPr lang="ru-RU" sz="2800" dirty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49" y="1817171"/>
            <a:ext cx="2791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file"/>
              </a:rPr>
              <a:t>Работы обучающихся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14348" y="4279116"/>
            <a:ext cx="2791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file"/>
              </a:rPr>
              <a:t>Работы обучающихся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20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43339" y="1731819"/>
            <a:ext cx="369917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ru-RU" dirty="0"/>
              <a:t>Нарушение правил эксплуатации печей.</a:t>
            </a:r>
          </a:p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43340" y="2646220"/>
            <a:ext cx="3699169" cy="7204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ru-RU" dirty="0"/>
              <a:t>Нарушение правил эксплуатации электрооборудования.</a:t>
            </a:r>
          </a:p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43338" y="3519056"/>
            <a:ext cx="3699166" cy="540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ru-RU" dirty="0"/>
              <a:t>Поджог.</a:t>
            </a:r>
          </a:p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43338" y="985021"/>
            <a:ext cx="3699171" cy="5943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>
              <a:lnSpc>
                <a:spcPct val="150000"/>
              </a:lnSpc>
            </a:pPr>
            <a:r>
              <a:rPr lang="ru-RU" dirty="0"/>
              <a:t>Неосторожное обращение с огнем.</a:t>
            </a:r>
          </a:p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43333" y="4170221"/>
            <a:ext cx="3699171" cy="5264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ru-RU" dirty="0"/>
              <a:t>Детская шалость с огнем.</a:t>
            </a:r>
          </a:p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652655" y="2112819"/>
            <a:ext cx="2479963" cy="12538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ПОЖАР</a:t>
            </a:r>
            <a:endParaRPr lang="ru-RU" sz="2800" dirty="0"/>
          </a:p>
        </p:txBody>
      </p:sp>
      <p:cxnSp>
        <p:nvCxnSpPr>
          <p:cNvPr id="31" name="Прямая со стрелкой 30"/>
          <p:cNvCxnSpPr>
            <a:stCxn id="26" idx="3"/>
          </p:cNvCxnSpPr>
          <p:nvPr/>
        </p:nvCxnSpPr>
        <p:spPr>
          <a:xfrm>
            <a:off x="4142509" y="1282220"/>
            <a:ext cx="1510146" cy="1251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7" idx="3"/>
          </p:cNvCxnSpPr>
          <p:nvPr/>
        </p:nvCxnSpPr>
        <p:spPr>
          <a:xfrm>
            <a:off x="4142509" y="2112819"/>
            <a:ext cx="1510146" cy="533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3" idx="3"/>
            <a:endCxn id="29" idx="1"/>
          </p:cNvCxnSpPr>
          <p:nvPr/>
        </p:nvCxnSpPr>
        <p:spPr>
          <a:xfrm flipV="1">
            <a:off x="4142509" y="2739737"/>
            <a:ext cx="1510146" cy="266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24" idx="3"/>
          </p:cNvCxnSpPr>
          <p:nvPr/>
        </p:nvCxnSpPr>
        <p:spPr>
          <a:xfrm flipV="1">
            <a:off x="4142504" y="2891706"/>
            <a:ext cx="1510151" cy="897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28" idx="3"/>
          </p:cNvCxnSpPr>
          <p:nvPr/>
        </p:nvCxnSpPr>
        <p:spPr>
          <a:xfrm flipV="1">
            <a:off x="4142504" y="3026353"/>
            <a:ext cx="1510151" cy="1407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13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43329" y="1537416"/>
            <a:ext cx="3699170" cy="6866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ru-RU" sz="2000" dirty="0"/>
              <a:t>Наушники (в ушах) с громко включенной музыкой.</a:t>
            </a:r>
          </a:p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43320" y="2394666"/>
            <a:ext cx="3699169" cy="9654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ru-RU" sz="2000" dirty="0"/>
              <a:t>Нахождение людей на рельсах в состоянии алкогольного опьянения.</a:t>
            </a:r>
          </a:p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43323" y="3508238"/>
            <a:ext cx="3699166" cy="540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ru-RU" dirty="0"/>
              <a:t>Суицид.</a:t>
            </a:r>
          </a:p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43339" y="637983"/>
            <a:ext cx="3699166" cy="738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000" dirty="0" err="1"/>
              <a:t>Селфи</a:t>
            </a:r>
            <a:r>
              <a:rPr lang="ru-RU" sz="2000" dirty="0"/>
              <a:t> в близи проезжающего поезда, либо на крыше.</a:t>
            </a:r>
          </a:p>
          <a:p>
            <a:pPr lvl="0" algn="ctr">
              <a:lnSpc>
                <a:spcPct val="150000"/>
              </a:lnSpc>
            </a:pPr>
            <a:endParaRPr lang="ru-RU" dirty="0"/>
          </a:p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43320" y="4170221"/>
            <a:ext cx="3699171" cy="5264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ru-RU" dirty="0"/>
              <a:t>«</a:t>
            </a:r>
            <a:r>
              <a:rPr lang="ru-RU" dirty="0" err="1"/>
              <a:t>Зацепинг</a:t>
            </a:r>
            <a:r>
              <a:rPr lang="ru-RU" dirty="0"/>
              <a:t>»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611051" y="2017731"/>
            <a:ext cx="2479963" cy="12538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ТРАВМЫ И СМЕРТЕЛЬНЫЕ СЛУЧАИ НА Ж/Д</a:t>
            </a:r>
            <a:endParaRPr lang="ru-RU" sz="2800" dirty="0"/>
          </a:p>
        </p:txBody>
      </p:sp>
      <p:cxnSp>
        <p:nvCxnSpPr>
          <p:cNvPr id="31" name="Прямая со стрелкой 30"/>
          <p:cNvCxnSpPr>
            <a:stCxn id="26" idx="3"/>
          </p:cNvCxnSpPr>
          <p:nvPr/>
        </p:nvCxnSpPr>
        <p:spPr>
          <a:xfrm>
            <a:off x="4142505" y="1007173"/>
            <a:ext cx="1468551" cy="1315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142489" y="1947647"/>
            <a:ext cx="1468562" cy="517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4142482" y="2626281"/>
            <a:ext cx="1468577" cy="283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24" idx="3"/>
          </p:cNvCxnSpPr>
          <p:nvPr/>
        </p:nvCxnSpPr>
        <p:spPr>
          <a:xfrm flipV="1">
            <a:off x="4142489" y="2824603"/>
            <a:ext cx="1478913" cy="953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28" idx="3"/>
          </p:cNvCxnSpPr>
          <p:nvPr/>
        </p:nvCxnSpPr>
        <p:spPr>
          <a:xfrm flipV="1">
            <a:off x="4142491" y="3052332"/>
            <a:ext cx="1468560" cy="1381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84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3"/>
          </p:nvPr>
        </p:nvSpPr>
        <p:spPr>
          <a:xfrm>
            <a:off x="278824" y="41564"/>
            <a:ext cx="6066559" cy="3311189"/>
          </a:xfrm>
        </p:spPr>
        <p:txBody>
          <a:bodyPr>
            <a:normAutofit fontScale="975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4500" dirty="0" smtClean="0"/>
              <a:t>Спасибо за внимание!</a:t>
            </a:r>
            <a:br>
              <a:rPr lang="ru-RU" sz="4500" dirty="0" smtClean="0"/>
            </a:br>
            <a:r>
              <a:rPr lang="ru-RU" sz="4500" dirty="0" smtClean="0"/>
              <a:t>Желаем удачи!</a:t>
            </a:r>
            <a:endParaRPr lang="ru-RU" dirty="0"/>
          </a:p>
        </p:txBody>
      </p:sp>
      <p:pic>
        <p:nvPicPr>
          <p:cNvPr id="5" name="Picture 2" descr="https://images.by.prom.st/31817660_w640_h640_pb_20_po_ohran__u_ne_nad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2808" y="2172993"/>
            <a:ext cx="3367846" cy="336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43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1043</TotalTime>
  <Words>198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Impact</vt:lpstr>
      <vt:lpstr>Главное мероприятие</vt:lpstr>
      <vt:lpstr>"Использование статистических данных как средство формирования и проверки умения устанавливать причинно-следственные связи"</vt:lpstr>
      <vt:lpstr>Метапредметный результат: умение  устанавливать причинно-следственные связи</vt:lpstr>
      <vt:lpstr>Краткосрочный курс                                                  «Предупрежден – Вооружен!»                        8 класс (6 часов)</vt:lpstr>
      <vt:lpstr>Входная диагностика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22</cp:revision>
  <dcterms:created xsi:type="dcterms:W3CDTF">2018-11-21T10:52:47Z</dcterms:created>
  <dcterms:modified xsi:type="dcterms:W3CDTF">2018-11-23T11:39:44Z</dcterms:modified>
</cp:coreProperties>
</file>